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86" r:id="rId4"/>
    <p:sldId id="289" r:id="rId5"/>
    <p:sldId id="288" r:id="rId6"/>
    <p:sldId id="269" r:id="rId7"/>
    <p:sldId id="287" r:id="rId8"/>
    <p:sldId id="290" r:id="rId9"/>
    <p:sldId id="259" r:id="rId10"/>
    <p:sldId id="291" r:id="rId11"/>
    <p:sldId id="292" r:id="rId12"/>
    <p:sldId id="293" r:id="rId13"/>
    <p:sldId id="294" r:id="rId1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ijl, thema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56" autoAdjust="0"/>
    <p:restoredTop sz="86426" autoAdjust="0"/>
  </p:normalViewPr>
  <p:slideViewPr>
    <p:cSldViewPr>
      <p:cViewPr varScale="1">
        <p:scale>
          <a:sx n="114" d="100"/>
          <a:sy n="114" d="100"/>
        </p:scale>
        <p:origin x="221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8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AAADD-2DF6-4B3F-B481-D32A9BE7E7CA}" type="datetimeFigureOut">
              <a:rPr lang="nl-NL" smtClean="0"/>
              <a:pPr/>
              <a:t>5-8-2022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B7030A6-15D6-48F8-BAEA-F77903BD762F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AAADD-2DF6-4B3F-B481-D32A9BE7E7CA}" type="datetimeFigureOut">
              <a:rPr lang="nl-NL" smtClean="0"/>
              <a:pPr/>
              <a:t>5-8-2022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030A6-15D6-48F8-BAEA-F77903BD762F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AAADD-2DF6-4B3F-B481-D32A9BE7E7CA}" type="datetimeFigureOut">
              <a:rPr lang="nl-NL" smtClean="0"/>
              <a:pPr/>
              <a:t>5-8-2022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030A6-15D6-48F8-BAEA-F77903BD762F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AAADD-2DF6-4B3F-B481-D32A9BE7E7CA}" type="datetimeFigureOut">
              <a:rPr lang="nl-NL" smtClean="0"/>
              <a:pPr/>
              <a:t>5-8-2022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030A6-15D6-48F8-BAEA-F77903BD762F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AAADD-2DF6-4B3F-B481-D32A9BE7E7CA}" type="datetimeFigureOut">
              <a:rPr lang="nl-NL" smtClean="0"/>
              <a:pPr/>
              <a:t>5-8-2022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030A6-15D6-48F8-BAEA-F77903BD762F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AAADD-2DF6-4B3F-B481-D32A9BE7E7CA}" type="datetimeFigureOut">
              <a:rPr lang="nl-NL" smtClean="0"/>
              <a:pPr/>
              <a:t>5-8-2022</a:t>
            </a:fld>
            <a:endParaRPr lang="nl-N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030A6-15D6-48F8-BAEA-F77903BD762F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AAADD-2DF6-4B3F-B481-D32A9BE7E7CA}" type="datetimeFigureOut">
              <a:rPr lang="nl-NL" smtClean="0"/>
              <a:pPr/>
              <a:t>5-8-2022</a:t>
            </a:fld>
            <a:endParaRPr lang="nl-NL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030A6-15D6-48F8-BAEA-F77903BD762F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AAADD-2DF6-4B3F-B481-D32A9BE7E7CA}" type="datetimeFigureOut">
              <a:rPr lang="nl-NL" smtClean="0"/>
              <a:pPr/>
              <a:t>5-8-2022</a:t>
            </a:fld>
            <a:endParaRPr lang="nl-N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030A6-15D6-48F8-BAEA-F77903BD762F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AAADD-2DF6-4B3F-B481-D32A9BE7E7CA}" type="datetimeFigureOut">
              <a:rPr lang="nl-NL" smtClean="0"/>
              <a:pPr/>
              <a:t>5-8-2022</a:t>
            </a:fld>
            <a:endParaRPr lang="nl-NL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030A6-15D6-48F8-BAEA-F77903BD762F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AAADD-2DF6-4B3F-B481-D32A9BE7E7CA}" type="datetimeFigureOut">
              <a:rPr lang="nl-NL" smtClean="0"/>
              <a:pPr/>
              <a:t>5-8-2022</a:t>
            </a:fld>
            <a:endParaRPr lang="nl-N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030A6-15D6-48F8-BAEA-F77903BD762F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AAADD-2DF6-4B3F-B481-D32A9BE7E7CA}" type="datetimeFigureOut">
              <a:rPr lang="nl-NL" smtClean="0"/>
              <a:pPr/>
              <a:t>5-8-2022</a:t>
            </a:fld>
            <a:endParaRPr lang="nl-N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030A6-15D6-48F8-BAEA-F77903BD762F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D5AAADD-2DF6-4B3F-B481-D32A9BE7E7CA}" type="datetimeFigureOut">
              <a:rPr lang="nl-NL" smtClean="0"/>
              <a:pPr/>
              <a:t>5-8-2022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1B7030A6-15D6-48F8-BAEA-F77903BD762F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koon.nl/4--bethesda-kerk-1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Commissie WEBSITE Kumpulan AKOON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PRESENTATIE	6 augustus 2022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3D7334-03EC-D282-10B8-0D6F94E31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l-NL" sz="3600" dirty="0"/>
              <a:t>Vervolgacties bestaande onderwerpen</a:t>
            </a:r>
            <a:br>
              <a:rPr lang="nl-NL" sz="3600" dirty="0"/>
            </a:b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B0721A5-75A8-F6DB-9BC4-F567456395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196752"/>
            <a:ext cx="7772400" cy="4248472"/>
          </a:xfrm>
        </p:spPr>
        <p:txBody>
          <a:bodyPr>
            <a:normAutofit fontScale="55000" lnSpcReduction="20000"/>
          </a:bodyPr>
          <a:lstStyle/>
          <a:p>
            <a:pPr indent="-342900">
              <a:lnSpc>
                <a:spcPct val="107000"/>
              </a:lnSpc>
              <a:buFont typeface="+mj-lt"/>
              <a:buAutoNum type="arabicPeriod"/>
            </a:pPr>
            <a:r>
              <a:rPr lang="nl-NL" sz="29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Bethesda kerk nieuwbouw</a:t>
            </a:r>
            <a:br>
              <a:rPr lang="nl-NL" sz="29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nl-NL" sz="29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sz="29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Nieuw fotoalbum op website en Google Foto’s: Bethesda 9</a:t>
            </a:r>
            <a:br>
              <a:rPr lang="nl-NL" sz="29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sz="2900" b="1" u="sng" dirty="0">
                <a:solidFill>
                  <a:srgbClr val="00B0F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https://www.akoon.nl/4--bethesda-kerk-1.html</a:t>
            </a:r>
            <a:br>
              <a:rPr lang="nl-NL" sz="2900" b="1" u="sng" dirty="0">
                <a:solidFill>
                  <a:srgbClr val="0563C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nl-NL" sz="2900" b="1" u="sng" dirty="0">
                <a:solidFill>
                  <a:srgbClr val="0563C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sz="2900" b="1" u="sng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nl-NL" sz="2900" b="1" u="sng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scroll</a:t>
            </a:r>
            <a:r>
              <a:rPr lang="nl-NL" sz="2900" b="1" u="sng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naar beneden op de pagina tot Bethesda 9)</a:t>
            </a:r>
            <a:br>
              <a:rPr lang="nl-NL" sz="2900" b="1" u="sng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nl-NL" sz="2900" b="1" u="sng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sz="2900" b="1" dirty="0">
                <a:solidFill>
                  <a:srgbClr val="FFC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Heeft u nieuws, meldt het ons!</a:t>
            </a:r>
            <a:br>
              <a:rPr lang="nl-NL" sz="2900" b="1" dirty="0">
                <a:solidFill>
                  <a:srgbClr val="FFC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nl-NL" sz="2900" dirty="0">
              <a:solidFill>
                <a:srgbClr val="FFC000"/>
              </a:solidFill>
              <a:effectLst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nl-NL" sz="29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Hulpactie Covid 19</a:t>
            </a:r>
            <a:br>
              <a:rPr lang="nl-NL" sz="29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sz="2900" b="1" dirty="0">
                <a:solidFill>
                  <a:srgbClr val="FFC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Onderwerp afsluiten, of toch niet?</a:t>
            </a:r>
            <a:br>
              <a:rPr lang="nl-NL" sz="2900" b="1" dirty="0">
                <a:solidFill>
                  <a:srgbClr val="FFC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nl-NL" sz="2900" dirty="0">
              <a:solidFill>
                <a:srgbClr val="FFC000"/>
              </a:solidFill>
              <a:effectLst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nl-NL" sz="29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Nieuwe bapak raja Akoon</a:t>
            </a:r>
            <a:br>
              <a:rPr lang="nl-NL" sz="29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sz="2900" b="1" dirty="0">
                <a:solidFill>
                  <a:srgbClr val="FFC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Heeft u nieuws, meldt het ons!</a:t>
            </a:r>
            <a:endParaRPr lang="nl-NL" sz="2900" dirty="0">
              <a:solidFill>
                <a:srgbClr val="FFC000"/>
              </a:solidFill>
              <a:effectLst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nl-NL" sz="29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Pelaschap</a:t>
            </a:r>
            <a:br>
              <a:rPr lang="nl-NL" sz="29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sz="2900" b="1" dirty="0">
                <a:solidFill>
                  <a:srgbClr val="FFC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Heeft u nieuws, meldt het ons!</a:t>
            </a:r>
            <a:endParaRPr lang="nl-NL" sz="2900" dirty="0">
              <a:solidFill>
                <a:srgbClr val="FFC000"/>
              </a:solidFill>
              <a:effectLst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endParaRPr lang="nl-NL" sz="2900" b="1" dirty="0">
              <a:effectLst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nl-NL" sz="1800" dirty="0">
              <a:effectLst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776666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646AC6-6A0A-C7CC-18AC-22CB91047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Acties nieuwe onderwerpen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B03B273-05B3-12D6-C72B-2DBC2E4B29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0215">
              <a:lnSpc>
                <a:spcPct val="107000"/>
              </a:lnSpc>
              <a:spcAft>
                <a:spcPts val="800"/>
              </a:spcAft>
            </a:pPr>
            <a:r>
              <a:rPr lang="nl-NL" sz="1800" b="1" u="sng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Inktvis project</a:t>
            </a:r>
            <a:endParaRPr lang="nl-NL" sz="1800" dirty="0">
              <a:effectLst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0215">
              <a:lnSpc>
                <a:spcPct val="107000"/>
              </a:lnSpc>
              <a:spcAft>
                <a:spcPts val="800"/>
              </a:spcAft>
            </a:pPr>
            <a:r>
              <a:rPr lang="nl-NL" sz="1800" b="1" u="sng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Herdenking 70 jaar Akonezen in Nederland</a:t>
            </a:r>
            <a:endParaRPr lang="nl-NL" sz="1800" dirty="0">
              <a:effectLst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0215">
              <a:lnSpc>
                <a:spcPct val="107000"/>
              </a:lnSpc>
              <a:spcAft>
                <a:spcPts val="800"/>
              </a:spcAft>
            </a:pPr>
            <a:r>
              <a:rPr lang="nl-NL" sz="1800" b="1" u="sng" dirty="0">
                <a:solidFill>
                  <a:srgbClr val="FFFF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Grafrechten Akoneze KNIL-soldaten</a:t>
            </a:r>
            <a:endParaRPr lang="nl-NL" sz="1400" dirty="0">
              <a:solidFill>
                <a:srgbClr val="FFFF00"/>
              </a:solidFill>
              <a:effectLst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0215">
              <a:lnSpc>
                <a:spcPct val="107000"/>
              </a:lnSpc>
              <a:spcAft>
                <a:spcPts val="800"/>
              </a:spcAft>
            </a:pPr>
            <a:r>
              <a:rPr lang="nl-NL" sz="1800" b="1" u="sng" dirty="0">
                <a:solidFill>
                  <a:srgbClr val="FFFF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Rolmodellen Akonezen</a:t>
            </a:r>
            <a:endParaRPr lang="nl-NL" sz="1800" dirty="0">
              <a:solidFill>
                <a:srgbClr val="FFFF00"/>
              </a:solidFill>
              <a:effectLst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0215">
              <a:lnSpc>
                <a:spcPct val="107000"/>
              </a:lnSpc>
              <a:spcAft>
                <a:spcPts val="800"/>
              </a:spcAft>
            </a:pPr>
            <a:r>
              <a:rPr lang="nl-NL" sz="1800" b="1" u="sng" dirty="0">
                <a:solidFill>
                  <a:srgbClr val="FFFF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Molukse cultuur en bestuur</a:t>
            </a:r>
            <a:endParaRPr lang="nl-NL" sz="1800" dirty="0">
              <a:solidFill>
                <a:srgbClr val="FFFF00"/>
              </a:solidFill>
              <a:effectLst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0215">
              <a:lnSpc>
                <a:spcPct val="107000"/>
              </a:lnSpc>
              <a:spcAft>
                <a:spcPts val="800"/>
              </a:spcAft>
            </a:pPr>
            <a:r>
              <a:rPr lang="nl-NL" sz="1800" b="1" u="sng" dirty="0">
                <a:solidFill>
                  <a:srgbClr val="FFFF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6. Moluks maleis</a:t>
            </a:r>
            <a:endParaRPr lang="nl-NL" sz="1800" dirty="0">
              <a:solidFill>
                <a:srgbClr val="FFFF00"/>
              </a:solidFill>
              <a:effectLst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l-NL" sz="1800" b="1" u="sng" dirty="0">
                <a:solidFill>
                  <a:srgbClr val="FFFF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7. Jongerenpagina</a:t>
            </a:r>
            <a:endParaRPr lang="nl-NL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14804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82FC65-0194-F473-2516-F7454AC57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Uitbreiding Commissie Website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05A1FEA-8DF6-DA52-B167-92E375D72B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3200" dirty="0"/>
              <a:t>Jonger(en) gezocht!</a:t>
            </a:r>
          </a:p>
        </p:txBody>
      </p:sp>
    </p:spTree>
    <p:extLst>
      <p:ext uri="{BB962C8B-B14F-4D97-AF65-F5344CB8AC3E}">
        <p14:creationId xmlns:p14="http://schemas.microsoft.com/office/powerpoint/2010/main" val="5150456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8F39E6-8D31-17CB-72EB-BFF5D6B4C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Instructiefilmpjes gebruik website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1178133-1DD8-77F0-60DB-C9AE2D9C16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3200" dirty="0"/>
              <a:t>Na vandaag staan 5 instructiefilmpjes online op ons </a:t>
            </a:r>
            <a:r>
              <a:rPr lang="nl-NL" sz="3200" b="1" dirty="0">
                <a:solidFill>
                  <a:srgbClr val="FFFF00"/>
                </a:solidFill>
              </a:rPr>
              <a:t>YouTube-kanaal Akoon.nl</a:t>
            </a:r>
          </a:p>
          <a:p>
            <a:r>
              <a:rPr lang="nl-NL" sz="3200" dirty="0"/>
              <a:t>Playlist: </a:t>
            </a:r>
            <a:r>
              <a:rPr lang="nl-NL" sz="3200" dirty="0">
                <a:solidFill>
                  <a:srgbClr val="FFFF00"/>
                </a:solidFill>
              </a:rPr>
              <a:t>Instructiefilmpjes</a:t>
            </a:r>
          </a:p>
          <a:p>
            <a:r>
              <a:rPr lang="nl-NL" sz="3200" dirty="0"/>
              <a:t>Te bereiken via de </a:t>
            </a:r>
            <a:r>
              <a:rPr lang="nl-NL" sz="3200" b="1" dirty="0">
                <a:solidFill>
                  <a:srgbClr val="FFFF00"/>
                </a:solidFill>
              </a:rPr>
              <a:t>pagina Media/Films/Thema Instructiefilmpjes </a:t>
            </a:r>
            <a:r>
              <a:rPr lang="nl-NL" sz="3200" dirty="0"/>
              <a:t>van onze website.</a:t>
            </a:r>
          </a:p>
        </p:txBody>
      </p:sp>
    </p:spTree>
    <p:extLst>
      <p:ext uri="{BB962C8B-B14F-4D97-AF65-F5344CB8AC3E}">
        <p14:creationId xmlns:p14="http://schemas.microsoft.com/office/powerpoint/2010/main" val="4150823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5576" y="0"/>
            <a:ext cx="8229600" cy="1143000"/>
          </a:xfrm>
        </p:spPr>
        <p:txBody>
          <a:bodyPr/>
          <a:lstStyle/>
          <a:p>
            <a:r>
              <a:rPr lang="nl-NL" dirty="0"/>
              <a:t>INHOUD PRESENTATIE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90600" y="930424"/>
            <a:ext cx="8153400" cy="4997152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nl-NL" sz="3200" dirty="0"/>
              <a:t>Terugblik 2019-2022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3200" dirty="0"/>
              <a:t>Bezoek Website en Facebookpagina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3200" dirty="0"/>
              <a:t>Verantwoording en Begroting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3200" dirty="0"/>
              <a:t>PAT: Ledenbestand, Webmail en Inlog Ledenpagina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3200" dirty="0"/>
              <a:t>Vervolgacties bestaande onderwerpen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3200" dirty="0"/>
              <a:t>Acties Nieuwe onderwerpen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3200" dirty="0"/>
              <a:t>Uitbreiding Commissie Website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3200" dirty="0"/>
              <a:t>Instructiefilmpjes</a:t>
            </a:r>
          </a:p>
          <a:p>
            <a:pPr marL="1108710" lvl="2" indent="-514350">
              <a:buFont typeface="+mj-lt"/>
              <a:buAutoNum type="arabicPeriod"/>
            </a:pPr>
            <a:endParaRPr lang="nl-NL" sz="1300" b="1" dirty="0"/>
          </a:p>
          <a:p>
            <a:pPr marL="834390" lvl="1" indent="-514350">
              <a:buFont typeface="+mj-lt"/>
              <a:buAutoNum type="arabicPeriod"/>
            </a:pPr>
            <a:endParaRPr lang="nl-NL" sz="1600" b="1" dirty="0"/>
          </a:p>
          <a:p>
            <a:pPr marL="834390" lvl="1" indent="-514350">
              <a:buFont typeface="+mj-lt"/>
              <a:buAutoNum type="arabicPeriod"/>
            </a:pPr>
            <a:endParaRPr lang="nl-NL" sz="2600" b="1" dirty="0"/>
          </a:p>
          <a:p>
            <a:pPr marL="514350" indent="-514350">
              <a:buFont typeface="+mj-lt"/>
              <a:buAutoNum type="arabicPeriod"/>
            </a:pPr>
            <a:endParaRPr lang="nl-NL" b="1" dirty="0"/>
          </a:p>
          <a:p>
            <a:pPr marL="514350" indent="-514350">
              <a:buFont typeface="+mj-lt"/>
              <a:buAutoNum type="arabicPeriod"/>
            </a:pPr>
            <a:endParaRPr lang="nl-NL" b="1" dirty="0"/>
          </a:p>
          <a:p>
            <a:pPr marL="514350" indent="-514350">
              <a:buFont typeface="+mj-lt"/>
              <a:buAutoNum type="arabicPeriod"/>
            </a:pPr>
            <a:endParaRPr lang="nl-NL" dirty="0"/>
          </a:p>
          <a:p>
            <a:pPr marL="514350" indent="-514350">
              <a:buFont typeface="+mj-lt"/>
              <a:buAutoNum type="arabicPeriod"/>
            </a:pPr>
            <a:endParaRPr lang="nl-N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Terugblik 2019-2022        I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3568" y="1340768"/>
            <a:ext cx="7772400" cy="3733800"/>
          </a:xfrm>
        </p:spPr>
        <p:txBody>
          <a:bodyPr>
            <a:normAutofit/>
          </a:bodyPr>
          <a:lstStyle/>
          <a:p>
            <a:pPr marL="651510" lvl="1" indent="-457200">
              <a:buClr>
                <a:srgbClr val="86CE24"/>
              </a:buClr>
            </a:pPr>
            <a:r>
              <a:rPr lang="nl-NL" sz="2400" b="1" dirty="0">
                <a:solidFill>
                  <a:srgbClr val="FFFFFF"/>
                </a:solidFill>
              </a:rPr>
              <a:t>Samenstelling en taakverdeling C.W.</a:t>
            </a:r>
          </a:p>
          <a:p>
            <a:pPr marL="1051560" lvl="2" indent="-457200">
              <a:buClr>
                <a:srgbClr val="86CE24"/>
              </a:buClr>
            </a:pPr>
            <a:r>
              <a:rPr lang="nl-NL" sz="2200" b="1" dirty="0">
                <a:solidFill>
                  <a:srgbClr val="FFFFFF"/>
                </a:solidFill>
              </a:rPr>
              <a:t>Drie personen:  Vivian Berhitu, Simon Tahapary en Hans Hoogeveen</a:t>
            </a:r>
          </a:p>
          <a:p>
            <a:pPr marL="1051560" lvl="2" indent="-457200">
              <a:buClr>
                <a:srgbClr val="86CE24"/>
              </a:buClr>
            </a:pPr>
            <a:r>
              <a:rPr lang="nl-NL" sz="2400" b="1" dirty="0">
                <a:solidFill>
                  <a:srgbClr val="FFFFFF"/>
                </a:solidFill>
              </a:rPr>
              <a:t>Voorzitter en webmaster: Hans Hoogeveen</a:t>
            </a:r>
          </a:p>
          <a:p>
            <a:pPr marL="1051560" lvl="2" indent="-457200">
              <a:buClr>
                <a:srgbClr val="86CE24"/>
              </a:buClr>
            </a:pPr>
            <a:r>
              <a:rPr lang="nl-NL" sz="2400" b="1" dirty="0">
                <a:solidFill>
                  <a:srgbClr val="FFFFFF"/>
                </a:solidFill>
              </a:rPr>
              <a:t>Contactpersoon bestuur: Simon Tahapary</a:t>
            </a:r>
            <a:br>
              <a:rPr lang="nl-NL" sz="2400" b="1" dirty="0">
                <a:solidFill>
                  <a:srgbClr val="FFFFFF"/>
                </a:solidFill>
              </a:rPr>
            </a:br>
            <a:endParaRPr lang="nl-NL" sz="2400" b="1" dirty="0">
              <a:solidFill>
                <a:srgbClr val="FFFFFF"/>
              </a:solidFill>
            </a:endParaRPr>
          </a:p>
          <a:p>
            <a:pPr marL="1051560" lvl="2" indent="-457200">
              <a:buClr>
                <a:srgbClr val="86CE24"/>
              </a:buClr>
            </a:pPr>
            <a:r>
              <a:rPr lang="nl-NL" sz="2400" b="1" dirty="0">
                <a:solidFill>
                  <a:srgbClr val="FFFFFF"/>
                </a:solidFill>
              </a:rPr>
              <a:t>Als commissie werken we samen aan de inhoud en het ontwerp van de bestaande en nieuwe website</a:t>
            </a:r>
          </a:p>
          <a:p>
            <a:pPr marL="594360" lvl="2" indent="0">
              <a:buClr>
                <a:srgbClr val="86CE24"/>
              </a:buClr>
              <a:buNone/>
            </a:pPr>
            <a:endParaRPr lang="nl-NL" sz="20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4931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32048"/>
            <a:ext cx="7772400" cy="850106"/>
          </a:xfrm>
        </p:spPr>
        <p:txBody>
          <a:bodyPr/>
          <a:lstStyle/>
          <a:p>
            <a:r>
              <a:rPr lang="nl-NL" b="1" dirty="0"/>
              <a:t>Terugblik 2019-2022        iI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5800" y="764704"/>
            <a:ext cx="7772400" cy="4536504"/>
          </a:xfrm>
        </p:spPr>
        <p:txBody>
          <a:bodyPr>
            <a:normAutofit fontScale="85000" lnSpcReduction="20000"/>
          </a:bodyPr>
          <a:lstStyle/>
          <a:p>
            <a:pPr marL="777240" lvl="1" indent="-457200"/>
            <a:r>
              <a:rPr lang="nl-NL" sz="2100" b="1" dirty="0">
                <a:solidFill>
                  <a:srgbClr val="92D050"/>
                </a:solidFill>
              </a:rPr>
              <a:t>Berichten in opdracht van het bestuur op de website plaatsen.</a:t>
            </a:r>
          </a:p>
          <a:p>
            <a:pPr marL="1177290" lvl="2" indent="-457200"/>
            <a:r>
              <a:rPr lang="nl-NL" sz="2100" b="1" dirty="0"/>
              <a:t>Nieuws vanuit het bestuur</a:t>
            </a:r>
          </a:p>
          <a:p>
            <a:pPr marL="1177290" lvl="2" indent="-457200"/>
            <a:r>
              <a:rPr lang="nl-NL" sz="2100" b="1" dirty="0"/>
              <a:t>Familieberichten</a:t>
            </a:r>
          </a:p>
          <a:p>
            <a:pPr marL="1177290" lvl="2" indent="-457200"/>
            <a:r>
              <a:rPr lang="nl-NL" sz="2100" b="1" dirty="0"/>
              <a:t>Aankondigingen</a:t>
            </a:r>
          </a:p>
          <a:p>
            <a:pPr marL="1177290" lvl="2" indent="-457200"/>
            <a:r>
              <a:rPr lang="nl-NL" sz="2100" b="1" dirty="0"/>
              <a:t>Vergaderstukken</a:t>
            </a:r>
          </a:p>
          <a:p>
            <a:pPr marL="777240" lvl="1" indent="-457200"/>
            <a:r>
              <a:rPr lang="nl-NL" sz="2100" b="1" dirty="0">
                <a:solidFill>
                  <a:srgbClr val="92D050"/>
                </a:solidFill>
              </a:rPr>
              <a:t>Webmail naar de leden met mailadres</a:t>
            </a:r>
          </a:p>
          <a:p>
            <a:pPr marL="777240" lvl="1" indent="-457200"/>
            <a:r>
              <a:rPr lang="nl-NL" sz="2100" b="1" dirty="0">
                <a:solidFill>
                  <a:srgbClr val="92D050"/>
                </a:solidFill>
              </a:rPr>
              <a:t>Mutaties in Ledenlijst bijwerken voor inlog Ledenpagina en Webmail</a:t>
            </a:r>
          </a:p>
          <a:p>
            <a:pPr marL="777240" lvl="1" indent="-457200"/>
            <a:endParaRPr lang="nl-NL" sz="2100" b="1" dirty="0">
              <a:solidFill>
                <a:srgbClr val="92D050"/>
              </a:solidFill>
            </a:endParaRPr>
          </a:p>
          <a:p>
            <a:pPr marL="777240" lvl="1" indent="-457200"/>
            <a:r>
              <a:rPr lang="nl-NL" sz="2100" b="1" dirty="0">
                <a:solidFill>
                  <a:srgbClr val="92D050"/>
                </a:solidFill>
              </a:rPr>
              <a:t>Website Akoon.nl verder </a:t>
            </a:r>
            <a:r>
              <a:rPr lang="nl-NL" sz="2100" b="1" dirty="0"/>
              <a:t>ontwikkelen</a:t>
            </a:r>
            <a:r>
              <a:rPr lang="nl-NL" sz="2100" b="1" dirty="0">
                <a:solidFill>
                  <a:srgbClr val="92D050"/>
                </a:solidFill>
              </a:rPr>
              <a:t> en </a:t>
            </a:r>
            <a:r>
              <a:rPr lang="nl-NL" sz="2100" b="1" dirty="0"/>
              <a:t>online </a:t>
            </a:r>
            <a:r>
              <a:rPr lang="nl-NL" sz="2100" b="1" dirty="0">
                <a:solidFill>
                  <a:srgbClr val="92D050"/>
                </a:solidFill>
              </a:rPr>
              <a:t>zetten</a:t>
            </a:r>
          </a:p>
          <a:p>
            <a:pPr marL="1177290" lvl="2" indent="-457200"/>
            <a:r>
              <a:rPr lang="nl-NL" sz="2100" b="1" dirty="0"/>
              <a:t>Nieuwe inhoud op website plaatsen</a:t>
            </a:r>
          </a:p>
          <a:p>
            <a:pPr marL="1177290" lvl="2" indent="-457200"/>
            <a:r>
              <a:rPr lang="nl-NL" sz="2100" b="1" dirty="0"/>
              <a:t>Weinig vergaderen, veel mailverkeer</a:t>
            </a:r>
          </a:p>
          <a:p>
            <a:pPr marL="1177290" lvl="2" indent="-457200"/>
            <a:r>
              <a:rPr lang="nl-NL" sz="2100" b="1" dirty="0"/>
              <a:t>Werkvergaderingen Simon en Hans</a:t>
            </a:r>
          </a:p>
          <a:p>
            <a:pPr marL="1177290" lvl="2" indent="-457200"/>
            <a:r>
              <a:rPr lang="nl-NL" sz="2100" b="1" dirty="0"/>
              <a:t>Oude website offline, nieuwe website online!</a:t>
            </a:r>
          </a:p>
          <a:p>
            <a:pPr marL="777240" lvl="1" indent="-457200"/>
            <a:endParaRPr lang="nl-NL" sz="2000" dirty="0"/>
          </a:p>
          <a:p>
            <a:pPr marL="1051560" lvl="2" indent="-457200"/>
            <a:endParaRPr lang="nl-NL" sz="22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71549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14350" indent="-514350"/>
            <a:r>
              <a:rPr lang="nl-NL" b="1" dirty="0"/>
              <a:t>Terugblik 2019-2022        Iii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3568" y="1412776"/>
            <a:ext cx="7772400" cy="373380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nl-NL" sz="3900" dirty="0"/>
              <a:t>Facebookpagina onderhouden</a:t>
            </a:r>
          </a:p>
          <a:p>
            <a:r>
              <a:rPr lang="nl-NL" sz="2400" dirty="0">
                <a:solidFill>
                  <a:srgbClr val="92D050"/>
                </a:solidFill>
              </a:rPr>
              <a:t>Regelmatig zijn nieuwe berichten geplaatst:</a:t>
            </a:r>
          </a:p>
          <a:p>
            <a:pPr lvl="1"/>
            <a:r>
              <a:rPr lang="nl-NL" sz="2000" dirty="0"/>
              <a:t>Pelaschap</a:t>
            </a:r>
          </a:p>
          <a:p>
            <a:pPr lvl="1"/>
            <a:r>
              <a:rPr lang="nl-NL" sz="2000" dirty="0"/>
              <a:t>Sloop en nieuwbouw Bethesda</a:t>
            </a:r>
          </a:p>
          <a:p>
            <a:pPr lvl="1"/>
            <a:r>
              <a:rPr lang="nl-NL" sz="2000" dirty="0"/>
              <a:t>Aankondiging Rapat &amp; Pesta 2022 te Moordrecht</a:t>
            </a:r>
          </a:p>
          <a:p>
            <a:pPr lvl="1"/>
            <a:r>
              <a:rPr lang="nl-NL" sz="2000" dirty="0"/>
              <a:t>Evenement Akoonfeest met link naar website voor kaartverkoop</a:t>
            </a:r>
          </a:p>
          <a:p>
            <a:pPr lvl="1"/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2072596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776864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nl-NL" sz="3600" dirty="0"/>
              <a:t>Bezoekers  website en Facebookpagina</a:t>
            </a:r>
          </a:p>
        </p:txBody>
      </p:sp>
      <p:sp>
        <p:nvSpPr>
          <p:cNvPr id="4" name="Rechthoek 3"/>
          <p:cNvSpPr/>
          <p:nvPr/>
        </p:nvSpPr>
        <p:spPr>
          <a:xfrm>
            <a:off x="647056" y="1008192"/>
            <a:ext cx="8496944" cy="4732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nl-NL" sz="3200" b="1" dirty="0">
                <a:solidFill>
                  <a:srgbClr val="92D050"/>
                </a:solidFill>
                <a:latin typeface="Open Sans"/>
              </a:rPr>
              <a:t>Website:</a:t>
            </a:r>
            <a:br>
              <a:rPr lang="nl-NL" sz="2400" b="1" dirty="0">
                <a:solidFill>
                  <a:srgbClr val="92D050"/>
                </a:solidFill>
                <a:latin typeface="Open Sans"/>
              </a:rPr>
            </a:br>
            <a:r>
              <a:rPr lang="nl-NL" sz="2400" b="1" dirty="0">
                <a:solidFill>
                  <a:srgbClr val="92D050"/>
                </a:solidFill>
                <a:latin typeface="Open Sans"/>
              </a:rPr>
              <a:t>Van </a:t>
            </a:r>
            <a:r>
              <a:rPr lang="nl-NL" sz="2400" b="1" dirty="0">
                <a:latin typeface="Open Sans"/>
              </a:rPr>
              <a:t>4 aug. 2021 tot 4 aug. 2022:</a:t>
            </a:r>
            <a:r>
              <a:rPr lang="nl-NL" sz="2400" dirty="0">
                <a:solidFill>
                  <a:srgbClr val="92D050"/>
                </a:solidFill>
                <a:latin typeface="Open Sans"/>
              </a:rPr>
              <a:t> </a:t>
            </a:r>
            <a:r>
              <a:rPr lang="nl-NL" sz="3200" b="1" dirty="0">
                <a:solidFill>
                  <a:srgbClr val="FFFF00"/>
                </a:solidFill>
              </a:rPr>
              <a:t>15.886</a:t>
            </a:r>
            <a:r>
              <a:rPr lang="nl-NL" sz="2400" dirty="0"/>
              <a:t> </a:t>
            </a:r>
            <a:r>
              <a:rPr lang="nl-NL" sz="2400" b="1" dirty="0">
                <a:solidFill>
                  <a:srgbClr val="92D050"/>
                </a:solidFill>
                <a:latin typeface="Open Sans"/>
              </a:rPr>
              <a:t>unieke bezoekers. </a:t>
            </a:r>
            <a:r>
              <a:rPr lang="nl-NL" sz="2400" b="1" dirty="0">
                <a:latin typeface="Open Sans"/>
              </a:rPr>
              <a:t>Nederland </a:t>
            </a:r>
            <a:r>
              <a:rPr lang="nl-NL" sz="2400" b="1" dirty="0">
                <a:solidFill>
                  <a:srgbClr val="92D050"/>
                </a:solidFill>
                <a:latin typeface="Open Sans"/>
              </a:rPr>
              <a:t>bovenaan met  20%.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kumimoji="0" lang="nl-NL" sz="3200" b="1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Facebookpagina:</a:t>
            </a:r>
            <a:br>
              <a:rPr kumimoji="0" lang="nl-NL" sz="2800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</a:br>
            <a:r>
              <a:rPr kumimoji="0" lang="nl-NL" sz="2800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Het netwerk rond onze Facebookpagina groeit gestaag van </a:t>
            </a:r>
            <a:r>
              <a:rPr kumimoji="0" lang="nl-NL" sz="28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145</a:t>
            </a:r>
            <a:r>
              <a:rPr kumimoji="0" lang="nl-NL" sz="2800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 naar </a:t>
            </a:r>
            <a:r>
              <a:rPr kumimoji="0" lang="nl-NL" sz="28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237</a:t>
            </a:r>
            <a:r>
              <a:rPr kumimoji="0" lang="nl-NL" sz="28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</a:t>
            </a:r>
            <a:r>
              <a:rPr kumimoji="0" lang="nl-NL" sz="2800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volgers en van </a:t>
            </a:r>
            <a:r>
              <a:rPr kumimoji="0" lang="nl-NL" sz="28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139</a:t>
            </a:r>
            <a:r>
              <a:rPr kumimoji="0" lang="nl-NL" sz="2800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naar </a:t>
            </a:r>
            <a:r>
              <a:rPr kumimoji="0" lang="nl-NL" sz="28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223</a:t>
            </a:r>
            <a:r>
              <a:rPr kumimoji="0" lang="nl-NL" sz="2800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likes</a:t>
            </a:r>
            <a:r>
              <a:rPr kumimoji="0" lang="nl-NL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800" b="1" dirty="0">
                <a:solidFill>
                  <a:srgbClr val="92D050"/>
                </a:solidFill>
                <a:latin typeface="Open Sans"/>
              </a:rPr>
              <a:t> 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336800" y="19351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522" tIns="0" rIns="-38088" bIns="952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000" b="0" i="0" u="none" strike="noStrike" cap="none" normalizeH="0" baseline="0">
                <a:ln>
                  <a:noFill/>
                </a:ln>
                <a:solidFill>
                  <a:srgbClr val="A2A2A2"/>
                </a:solidFill>
                <a:effectLst/>
                <a:latin typeface="inherit"/>
                <a:cs typeface="Arial" pitchFamily="34" charset="0"/>
              </a:rPr>
              <a:t>TOPLOCATIES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0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Open Sans"/>
                <a:cs typeface="Arial" pitchFamily="34" charset="0"/>
              </a:rPr>
              <a:t> </a:t>
            </a:r>
            <a:r>
              <a:rPr kumimoji="0" lang="nl-NL" altLang="nl-NL" sz="900" b="0" i="0" u="none" strike="noStrike" cap="none" normalizeH="0" baseline="0">
                <a:ln>
                  <a:noFill/>
                </a:ln>
                <a:solidFill>
                  <a:srgbClr val="9C9C9C"/>
                </a:solidFill>
                <a:effectLst/>
                <a:latin typeface="Open Sans"/>
                <a:cs typeface="Arial" pitchFamily="34" charset="0"/>
              </a:rPr>
              <a:t>1 - 10 van 117 </a:t>
            </a:r>
            <a:r>
              <a:rPr kumimoji="0" lang="nl-NL" altLang="nl-NL" sz="10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Open Sans"/>
                <a:cs typeface="Arial" pitchFamily="34" charset="0"/>
              </a:rPr>
              <a:t> </a:t>
            </a:r>
            <a:endParaRPr kumimoji="0" lang="nl-NL" altLang="nl-N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94877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1804" y="274638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nl-NL" dirty="0"/>
              <a:t>Verantwoording 2021-2022 en Begroting 2022-2023</a:t>
            </a:r>
            <a:br>
              <a:rPr lang="nl-NL" dirty="0"/>
            </a:br>
            <a:r>
              <a:rPr lang="nl-NL" dirty="0"/>
              <a:t> </a:t>
            </a:r>
            <a:br>
              <a:rPr lang="nl-NL" b="1" dirty="0"/>
            </a:br>
            <a:r>
              <a:rPr lang="nl-NL" sz="2700" b="1" dirty="0">
                <a:solidFill>
                  <a:schemeClr val="bg1"/>
                </a:solidFill>
              </a:rPr>
              <a:t>Onkostenverantwoording 2021-2022</a:t>
            </a:r>
          </a:p>
        </p:txBody>
      </p:sp>
      <p:graphicFrame>
        <p:nvGraphicFramePr>
          <p:cNvPr id="6" name="Tijdelijke aanduiding voor inhoud 5">
            <a:extLst>
              <a:ext uri="{FF2B5EF4-FFF2-40B4-BE49-F238E27FC236}">
                <a16:creationId xmlns:a16="http://schemas.microsoft.com/office/drawing/2014/main" id="{2A686DF8-2102-4889-CA42-822D97DEB5E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9343203"/>
              </p:ext>
            </p:extLst>
          </p:nvPr>
        </p:nvGraphicFramePr>
        <p:xfrm>
          <a:off x="323528" y="1916832"/>
          <a:ext cx="8568952" cy="35902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59138">
                  <a:extLst>
                    <a:ext uri="{9D8B030D-6E8A-4147-A177-3AD203B41FA5}">
                      <a16:colId xmlns:a16="http://schemas.microsoft.com/office/drawing/2014/main" val="3217281534"/>
                    </a:ext>
                  </a:extLst>
                </a:gridCol>
                <a:gridCol w="1069054">
                  <a:extLst>
                    <a:ext uri="{9D8B030D-6E8A-4147-A177-3AD203B41FA5}">
                      <a16:colId xmlns:a16="http://schemas.microsoft.com/office/drawing/2014/main" val="327296818"/>
                    </a:ext>
                  </a:extLst>
                </a:gridCol>
                <a:gridCol w="2309417">
                  <a:extLst>
                    <a:ext uri="{9D8B030D-6E8A-4147-A177-3AD203B41FA5}">
                      <a16:colId xmlns:a16="http://schemas.microsoft.com/office/drawing/2014/main" val="3120434142"/>
                    </a:ext>
                  </a:extLst>
                </a:gridCol>
                <a:gridCol w="874537">
                  <a:extLst>
                    <a:ext uri="{9D8B030D-6E8A-4147-A177-3AD203B41FA5}">
                      <a16:colId xmlns:a16="http://schemas.microsoft.com/office/drawing/2014/main" val="849510452"/>
                    </a:ext>
                  </a:extLst>
                </a:gridCol>
                <a:gridCol w="594768">
                  <a:extLst>
                    <a:ext uri="{9D8B030D-6E8A-4147-A177-3AD203B41FA5}">
                      <a16:colId xmlns:a16="http://schemas.microsoft.com/office/drawing/2014/main" val="4206556919"/>
                    </a:ext>
                  </a:extLst>
                </a:gridCol>
                <a:gridCol w="253726">
                  <a:extLst>
                    <a:ext uri="{9D8B030D-6E8A-4147-A177-3AD203B41FA5}">
                      <a16:colId xmlns:a16="http://schemas.microsoft.com/office/drawing/2014/main" val="3408592121"/>
                    </a:ext>
                  </a:extLst>
                </a:gridCol>
                <a:gridCol w="547243">
                  <a:extLst>
                    <a:ext uri="{9D8B030D-6E8A-4147-A177-3AD203B41FA5}">
                      <a16:colId xmlns:a16="http://schemas.microsoft.com/office/drawing/2014/main" val="2592086963"/>
                    </a:ext>
                  </a:extLst>
                </a:gridCol>
                <a:gridCol w="1180949">
                  <a:extLst>
                    <a:ext uri="{9D8B030D-6E8A-4147-A177-3AD203B41FA5}">
                      <a16:colId xmlns:a16="http://schemas.microsoft.com/office/drawing/2014/main" val="3247607388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1441606584"/>
                    </a:ext>
                  </a:extLst>
                </a:gridCol>
              </a:tblGrid>
              <a:tr h="298420">
                <a:tc>
                  <a:txBody>
                    <a:bodyPr/>
                    <a:lstStyle/>
                    <a:p>
                      <a:r>
                        <a:rPr lang="nl-NL" sz="1800">
                          <a:effectLst/>
                        </a:rPr>
                        <a:t> </a:t>
                      </a:r>
                      <a:endParaRPr lang="nl-NL" sz="180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54" marR="55954" marT="0" marB="0"/>
                </a:tc>
                <a:tc>
                  <a:txBody>
                    <a:bodyPr/>
                    <a:lstStyle/>
                    <a:p>
                      <a:r>
                        <a:rPr lang="nl-NL" sz="1800">
                          <a:effectLst/>
                        </a:rPr>
                        <a:t> </a:t>
                      </a:r>
                      <a:endParaRPr lang="nl-NL" sz="180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54" marR="55954" marT="0" marB="0"/>
                </a:tc>
                <a:tc>
                  <a:txBody>
                    <a:bodyPr/>
                    <a:lstStyle/>
                    <a:p>
                      <a:r>
                        <a:rPr lang="nl-NL" sz="1800">
                          <a:effectLst/>
                        </a:rPr>
                        <a:t>Kostenpost</a:t>
                      </a:r>
                      <a:endParaRPr lang="nl-NL" sz="180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54" marR="55954" marT="0" marB="0"/>
                </a:tc>
                <a:tc>
                  <a:txBody>
                    <a:bodyPr/>
                    <a:lstStyle/>
                    <a:p>
                      <a:r>
                        <a:rPr lang="nl-NL" sz="1800">
                          <a:effectLst/>
                        </a:rPr>
                        <a:t> </a:t>
                      </a:r>
                      <a:endParaRPr lang="nl-NL" sz="180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54" marR="55954" marT="0" marB="0"/>
                </a:tc>
                <a:tc gridSpan="2">
                  <a:txBody>
                    <a:bodyPr/>
                    <a:lstStyle/>
                    <a:p>
                      <a:r>
                        <a:rPr lang="nl-NL" sz="1800">
                          <a:effectLst/>
                        </a:rPr>
                        <a:t>Bijlage</a:t>
                      </a:r>
                      <a:endParaRPr lang="nl-NL" sz="180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54" marR="55954" marT="0" marB="0"/>
                </a:tc>
                <a:tc hMerge="1">
                  <a:txBody>
                    <a:bodyPr/>
                    <a:lstStyle/>
                    <a:p>
                      <a:r>
                        <a:rPr lang="nl-NL" sz="1800">
                          <a:effectLst/>
                        </a:rPr>
                        <a:t> </a:t>
                      </a:r>
                      <a:endParaRPr lang="nl-NL" sz="180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54" marR="55954" marT="0" marB="0"/>
                </a:tc>
                <a:tc>
                  <a:txBody>
                    <a:bodyPr/>
                    <a:lstStyle/>
                    <a:p>
                      <a:r>
                        <a:rPr lang="nl-NL" sz="1800" dirty="0">
                          <a:effectLst/>
                        </a:rPr>
                        <a:t> </a:t>
                      </a:r>
                      <a:endParaRPr lang="nl-NL" sz="1800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54" marR="55954" marT="0" marB="0"/>
                </a:tc>
                <a:tc>
                  <a:txBody>
                    <a:bodyPr/>
                    <a:lstStyle/>
                    <a:p>
                      <a:r>
                        <a:rPr lang="nl-NL" sz="1800">
                          <a:effectLst/>
                        </a:rPr>
                        <a:t>Bedrag</a:t>
                      </a:r>
                      <a:endParaRPr lang="nl-NL" sz="180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54" marR="55954" marT="0" marB="0"/>
                </a:tc>
                <a:tc>
                  <a:txBody>
                    <a:bodyPr/>
                    <a:lstStyle/>
                    <a:p>
                      <a:r>
                        <a:rPr lang="nl-NL" sz="1800" dirty="0">
                          <a:solidFill>
                            <a:srgbClr val="FF0000"/>
                          </a:solidFill>
                          <a:effectLst/>
                        </a:rPr>
                        <a:t>Begroot:</a:t>
                      </a:r>
                      <a:endParaRPr lang="nl-NL" sz="1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54" marR="55954" marT="0" marB="0"/>
                </a:tc>
                <a:extLst>
                  <a:ext uri="{0D108BD9-81ED-4DB2-BD59-A6C34878D82A}">
                    <a16:rowId xmlns:a16="http://schemas.microsoft.com/office/drawing/2014/main" val="3839687976"/>
                  </a:ext>
                </a:extLst>
              </a:tr>
              <a:tr h="222261">
                <a:tc>
                  <a:txBody>
                    <a:bodyPr/>
                    <a:lstStyle/>
                    <a:p>
                      <a:r>
                        <a:rPr lang="nl-NL" sz="1800" b="1" dirty="0">
                          <a:solidFill>
                            <a:schemeClr val="bg1"/>
                          </a:solidFill>
                          <a:effectLst/>
                        </a:rPr>
                        <a:t>A</a:t>
                      </a:r>
                      <a:endParaRPr lang="nl-NL" sz="1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54" marR="55954" marT="0" marB="0"/>
                </a:tc>
                <a:tc>
                  <a:txBody>
                    <a:bodyPr/>
                    <a:lstStyle/>
                    <a:p>
                      <a:r>
                        <a:rPr lang="nl-NL" sz="1800">
                          <a:effectLst/>
                        </a:rPr>
                        <a:t> </a:t>
                      </a:r>
                      <a:endParaRPr lang="nl-NL" sz="180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54" marR="55954" marT="0" marB="0"/>
                </a:tc>
                <a:tc>
                  <a:txBody>
                    <a:bodyPr/>
                    <a:lstStyle/>
                    <a:p>
                      <a:r>
                        <a:rPr lang="nl-NL" sz="1800" b="1" dirty="0">
                          <a:effectLst/>
                        </a:rPr>
                        <a:t>Websitekosten </a:t>
                      </a:r>
                      <a:endParaRPr lang="nl-NL" sz="1800" b="1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54" marR="55954" marT="0" marB="0"/>
                </a:tc>
                <a:tc gridSpan="5">
                  <a:txBody>
                    <a:bodyPr/>
                    <a:lstStyle/>
                    <a:p>
                      <a:r>
                        <a:rPr lang="nl-NL" sz="1800">
                          <a:effectLst/>
                        </a:rPr>
                        <a:t> </a:t>
                      </a:r>
                      <a:endParaRPr lang="nl-NL" sz="180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54" marR="55954" marT="0" marB="0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800">
                          <a:effectLst/>
                        </a:rPr>
                        <a:t>€ 150</a:t>
                      </a:r>
                      <a:endParaRPr lang="nl-NL" sz="180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54" marR="55954" marT="0" marB="0"/>
                </a:tc>
                <a:extLst>
                  <a:ext uri="{0D108BD9-81ED-4DB2-BD59-A6C34878D82A}">
                    <a16:rowId xmlns:a16="http://schemas.microsoft.com/office/drawing/2014/main" val="399035428"/>
                  </a:ext>
                </a:extLst>
              </a:tr>
              <a:tr h="298420">
                <a:tc>
                  <a:txBody>
                    <a:bodyPr/>
                    <a:lstStyle/>
                    <a:p>
                      <a:endParaRPr lang="nl-NL" sz="1800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54" marR="55954" marT="0" marB="0"/>
                </a:tc>
                <a:tc>
                  <a:txBody>
                    <a:bodyPr/>
                    <a:lstStyle/>
                    <a:p>
                      <a:r>
                        <a:rPr lang="nl-NL" sz="1800">
                          <a:effectLst/>
                        </a:rPr>
                        <a:t>One.com</a:t>
                      </a:r>
                      <a:endParaRPr lang="nl-NL" sz="180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54" marR="55954" marT="0" marB="0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Site Lock Security + Webhosting Pakket Beginner</a:t>
                      </a:r>
                      <a:endParaRPr lang="nl-NL" sz="180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54" marR="55954" marT="0" marB="0"/>
                </a:tc>
                <a:tc>
                  <a:txBody>
                    <a:bodyPr/>
                    <a:lstStyle/>
                    <a:p>
                      <a:r>
                        <a:rPr lang="nl-NL" sz="1800">
                          <a:effectLst/>
                        </a:rPr>
                        <a:t>Nota</a:t>
                      </a:r>
                      <a:endParaRPr lang="nl-NL" sz="180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54" marR="55954" marT="0" marB="0"/>
                </a:tc>
                <a:tc>
                  <a:txBody>
                    <a:bodyPr/>
                    <a:lstStyle/>
                    <a:p>
                      <a:r>
                        <a:rPr lang="nl-NL" sz="1800">
                          <a:effectLst/>
                        </a:rPr>
                        <a:t>X</a:t>
                      </a:r>
                      <a:endParaRPr lang="nl-NL" sz="180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54" marR="55954" marT="0" marB="0"/>
                </a:tc>
                <a:tc gridSpan="2">
                  <a:txBody>
                    <a:bodyPr/>
                    <a:lstStyle/>
                    <a:p>
                      <a:r>
                        <a:rPr lang="nl-NL" sz="1800">
                          <a:effectLst/>
                        </a:rPr>
                        <a:t> </a:t>
                      </a:r>
                      <a:endParaRPr lang="nl-NL" sz="180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54" marR="55954" marT="0" marB="0"/>
                </a:tc>
                <a:tc hMerge="1">
                  <a:txBody>
                    <a:bodyPr/>
                    <a:lstStyle/>
                    <a:p>
                      <a:endParaRPr lang="nl-NL" sz="180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54" marR="55954" marT="0" marB="0"/>
                </a:tc>
                <a:tc>
                  <a:txBody>
                    <a:bodyPr/>
                    <a:lstStyle/>
                    <a:p>
                      <a:r>
                        <a:rPr lang="nl-NL" sz="1800" dirty="0">
                          <a:effectLst/>
                        </a:rPr>
                        <a:t>€ 95,63</a:t>
                      </a:r>
                      <a:endParaRPr lang="nl-NL" sz="1800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54" marR="55954" marT="0" marB="0"/>
                </a:tc>
                <a:tc>
                  <a:txBody>
                    <a:bodyPr/>
                    <a:lstStyle/>
                    <a:p>
                      <a:r>
                        <a:rPr lang="nl-NL" sz="1800">
                          <a:effectLst/>
                        </a:rPr>
                        <a:t> </a:t>
                      </a:r>
                      <a:endParaRPr lang="nl-NL" sz="180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54" marR="55954" marT="0" marB="0"/>
                </a:tc>
                <a:extLst>
                  <a:ext uri="{0D108BD9-81ED-4DB2-BD59-A6C34878D82A}">
                    <a16:rowId xmlns:a16="http://schemas.microsoft.com/office/drawing/2014/main" val="655449068"/>
                  </a:ext>
                </a:extLst>
              </a:tr>
              <a:tr h="149210">
                <a:tc>
                  <a:txBody>
                    <a:bodyPr/>
                    <a:lstStyle/>
                    <a:p>
                      <a:r>
                        <a:rPr lang="nl-NL" sz="1800" b="1" dirty="0">
                          <a:solidFill>
                            <a:schemeClr val="bg1"/>
                          </a:solidFill>
                          <a:effectLst/>
                        </a:rPr>
                        <a:t>B</a:t>
                      </a:r>
                      <a:endParaRPr lang="nl-NL" sz="1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54" marR="5595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>
                          <a:effectLst/>
                        </a:rPr>
                        <a:t> </a:t>
                      </a:r>
                      <a:endParaRPr lang="nl-NL" sz="1800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54" marR="55954" marT="0" marB="0"/>
                </a:tc>
                <a:tc>
                  <a:txBody>
                    <a:bodyPr/>
                    <a:lstStyle/>
                    <a:p>
                      <a:r>
                        <a:rPr lang="nl-NL" sz="1800" b="1" dirty="0">
                          <a:effectLst/>
                        </a:rPr>
                        <a:t>Reiskosten</a:t>
                      </a:r>
                      <a:endParaRPr lang="nl-NL" sz="1800" b="1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54" marR="55954" marT="0" marB="0"/>
                </a:tc>
                <a:tc>
                  <a:txBody>
                    <a:bodyPr/>
                    <a:lstStyle/>
                    <a:p>
                      <a:r>
                        <a:rPr lang="nl-NL" sz="1800" dirty="0">
                          <a:effectLst/>
                        </a:rPr>
                        <a:t>Trein </a:t>
                      </a:r>
                      <a:endParaRPr lang="nl-NL" sz="1800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54" marR="55954" marT="0" marB="0"/>
                </a:tc>
                <a:tc>
                  <a:txBody>
                    <a:bodyPr/>
                    <a:lstStyle/>
                    <a:p>
                      <a:r>
                        <a:rPr lang="nl-NL" sz="1800" dirty="0">
                          <a:effectLst/>
                        </a:rPr>
                        <a:t> </a:t>
                      </a:r>
                      <a:endParaRPr lang="nl-NL" sz="1800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54" marR="55954" marT="0" marB="0"/>
                </a:tc>
                <a:tc gridSpan="2">
                  <a:txBody>
                    <a:bodyPr/>
                    <a:lstStyle/>
                    <a:p>
                      <a:r>
                        <a:rPr lang="nl-NL" sz="1800" dirty="0">
                          <a:effectLst/>
                        </a:rPr>
                        <a:t>Bus</a:t>
                      </a:r>
                      <a:endParaRPr lang="nl-NL" sz="1800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54" marR="55954" marT="0" marB="0"/>
                </a:tc>
                <a:tc hMerge="1">
                  <a:txBody>
                    <a:bodyPr/>
                    <a:lstStyle/>
                    <a:p>
                      <a:endParaRPr lang="nl-NL" sz="180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54" marR="55954" marT="0" marB="0"/>
                </a:tc>
                <a:tc>
                  <a:txBody>
                    <a:bodyPr/>
                    <a:lstStyle/>
                    <a:p>
                      <a:r>
                        <a:rPr lang="nl-NL" sz="1800" dirty="0">
                          <a:effectLst/>
                        </a:rPr>
                        <a:t>Bedrag</a:t>
                      </a:r>
                      <a:endParaRPr lang="nl-NL" sz="1800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54" marR="55954" marT="0" marB="0"/>
                </a:tc>
                <a:tc>
                  <a:txBody>
                    <a:bodyPr/>
                    <a:lstStyle/>
                    <a:p>
                      <a:r>
                        <a:rPr lang="nl-NL" sz="1800" kern="1200" dirty="0">
                          <a:effectLst/>
                        </a:rPr>
                        <a:t>€ 150</a:t>
                      </a:r>
                      <a:endParaRPr lang="nl-NL" sz="1800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54" marR="55954" marT="0" marB="0"/>
                </a:tc>
                <a:extLst>
                  <a:ext uri="{0D108BD9-81ED-4DB2-BD59-A6C34878D82A}">
                    <a16:rowId xmlns:a16="http://schemas.microsoft.com/office/drawing/2014/main" val="958124051"/>
                  </a:ext>
                </a:extLst>
              </a:tr>
              <a:tr h="149210">
                <a:tc>
                  <a:txBody>
                    <a:bodyPr/>
                    <a:lstStyle/>
                    <a:p>
                      <a:endParaRPr lang="nl-NL" sz="1800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54" marR="55954" marT="0" marB="0"/>
                </a:tc>
                <a:tc>
                  <a:txBody>
                    <a:bodyPr/>
                    <a:lstStyle/>
                    <a:p>
                      <a:r>
                        <a:rPr lang="nl-NL" sz="1800">
                          <a:effectLst/>
                        </a:rPr>
                        <a:t>18-07-2022</a:t>
                      </a:r>
                      <a:endParaRPr lang="nl-NL" sz="180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54" marR="55954" marT="0" marB="0"/>
                </a:tc>
                <a:tc>
                  <a:txBody>
                    <a:bodyPr/>
                    <a:lstStyle/>
                    <a:p>
                      <a:r>
                        <a:rPr lang="nl-NL" sz="1800" cap="all">
                          <a:effectLst/>
                        </a:rPr>
                        <a:t>aLMELO dE mEERN</a:t>
                      </a:r>
                      <a:endParaRPr lang="nl-NL" sz="180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54" marR="55954" marT="0" marB="0"/>
                </a:tc>
                <a:tc>
                  <a:txBody>
                    <a:bodyPr/>
                    <a:lstStyle/>
                    <a:p>
                      <a:r>
                        <a:rPr lang="nl-NL" sz="1800">
                          <a:effectLst/>
                        </a:rPr>
                        <a:t>€21,40</a:t>
                      </a:r>
                      <a:endParaRPr lang="nl-NL" sz="180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54" marR="55954" marT="0" marB="0"/>
                </a:tc>
                <a:tc>
                  <a:txBody>
                    <a:bodyPr/>
                    <a:lstStyle/>
                    <a:p>
                      <a:r>
                        <a:rPr lang="nl-NL" sz="1800">
                          <a:effectLst/>
                        </a:rPr>
                        <a:t> </a:t>
                      </a:r>
                      <a:endParaRPr lang="nl-NL" sz="180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54" marR="55954" marT="0" marB="0"/>
                </a:tc>
                <a:tc gridSpan="2">
                  <a:txBody>
                    <a:bodyPr/>
                    <a:lstStyle/>
                    <a:p>
                      <a:r>
                        <a:rPr lang="nl-NL" sz="1800">
                          <a:effectLst/>
                        </a:rPr>
                        <a:t>€4,47</a:t>
                      </a:r>
                      <a:endParaRPr lang="nl-NL" sz="180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54" marR="55954" marT="0" marB="0"/>
                </a:tc>
                <a:tc hMerge="1">
                  <a:txBody>
                    <a:bodyPr/>
                    <a:lstStyle/>
                    <a:p>
                      <a:endParaRPr lang="nl-NL" sz="180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54" marR="55954" marT="0" marB="0"/>
                </a:tc>
                <a:tc>
                  <a:txBody>
                    <a:bodyPr/>
                    <a:lstStyle/>
                    <a:p>
                      <a:r>
                        <a:rPr lang="nl-NL" sz="1800" dirty="0">
                          <a:effectLst/>
                        </a:rPr>
                        <a:t>€ 25,87</a:t>
                      </a:r>
                      <a:endParaRPr lang="nl-NL" sz="1800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54" marR="55954" marT="0" marB="0"/>
                </a:tc>
                <a:tc>
                  <a:txBody>
                    <a:bodyPr/>
                    <a:lstStyle/>
                    <a:p>
                      <a:r>
                        <a:rPr lang="nl-NL" sz="180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nl-NL" sz="1800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54" marR="55954" marT="0" marB="0"/>
                </a:tc>
                <a:extLst>
                  <a:ext uri="{0D108BD9-81ED-4DB2-BD59-A6C34878D82A}">
                    <a16:rowId xmlns:a16="http://schemas.microsoft.com/office/drawing/2014/main" val="2359977428"/>
                  </a:ext>
                </a:extLst>
              </a:tr>
              <a:tr h="216044">
                <a:tc>
                  <a:txBody>
                    <a:bodyPr/>
                    <a:lstStyle/>
                    <a:p>
                      <a:r>
                        <a:rPr lang="nl-NL" sz="1800" dirty="0">
                          <a:solidFill>
                            <a:schemeClr val="bg1"/>
                          </a:solidFill>
                          <a:effectLst/>
                        </a:rPr>
                        <a:t>C</a:t>
                      </a:r>
                      <a:endParaRPr lang="nl-NL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54" marR="55954" marT="0" marB="0"/>
                </a:tc>
                <a:tc>
                  <a:txBody>
                    <a:bodyPr/>
                    <a:lstStyle/>
                    <a:p>
                      <a:r>
                        <a:rPr lang="nl-NL" sz="1800">
                          <a:effectLst/>
                        </a:rPr>
                        <a:t> </a:t>
                      </a:r>
                      <a:endParaRPr lang="nl-NL" sz="180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54" marR="55954" marT="0" marB="0"/>
                </a:tc>
                <a:tc>
                  <a:txBody>
                    <a:bodyPr/>
                    <a:lstStyle/>
                    <a:p>
                      <a:r>
                        <a:rPr lang="nl-NL" sz="1800" b="1" dirty="0">
                          <a:effectLst/>
                        </a:rPr>
                        <a:t>Vergaderkosten</a:t>
                      </a:r>
                      <a:endParaRPr lang="nl-NL" sz="1800" b="1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54" marR="55954" marT="0" marB="0"/>
                </a:tc>
                <a:tc>
                  <a:txBody>
                    <a:bodyPr/>
                    <a:lstStyle/>
                    <a:p>
                      <a:r>
                        <a:rPr lang="nl-NL" sz="1800">
                          <a:effectLst/>
                        </a:rPr>
                        <a:t> </a:t>
                      </a:r>
                      <a:endParaRPr lang="nl-NL" sz="180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54" marR="55954" marT="0" marB="0"/>
                </a:tc>
                <a:tc>
                  <a:txBody>
                    <a:bodyPr/>
                    <a:lstStyle/>
                    <a:p>
                      <a:r>
                        <a:rPr lang="nl-NL" sz="1800">
                          <a:effectLst/>
                        </a:rPr>
                        <a:t> </a:t>
                      </a:r>
                      <a:endParaRPr lang="nl-NL" sz="180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54" marR="55954" marT="0" marB="0"/>
                </a:tc>
                <a:tc gridSpan="2">
                  <a:txBody>
                    <a:bodyPr/>
                    <a:lstStyle/>
                    <a:p>
                      <a:r>
                        <a:rPr lang="nl-NL" sz="1800">
                          <a:effectLst/>
                        </a:rPr>
                        <a:t> </a:t>
                      </a:r>
                      <a:endParaRPr lang="nl-NL" sz="180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54" marR="55954" marT="0" marB="0"/>
                </a:tc>
                <a:tc hMerge="1">
                  <a:txBody>
                    <a:bodyPr/>
                    <a:lstStyle/>
                    <a:p>
                      <a:endParaRPr lang="nl-NL" sz="180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54" marR="55954" marT="0" marB="0"/>
                </a:tc>
                <a:tc>
                  <a:txBody>
                    <a:bodyPr/>
                    <a:lstStyle/>
                    <a:p>
                      <a:r>
                        <a:rPr lang="nl-NL" sz="1800">
                          <a:effectLst/>
                        </a:rPr>
                        <a:t>Bedrag</a:t>
                      </a:r>
                      <a:endParaRPr lang="nl-NL" sz="180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54" marR="55954" marT="0" marB="0"/>
                </a:tc>
                <a:tc>
                  <a:txBody>
                    <a:bodyPr/>
                    <a:lstStyle/>
                    <a:p>
                      <a:r>
                        <a:rPr lang="nl-NL" sz="1800" kern="1200">
                          <a:effectLst/>
                        </a:rPr>
                        <a:t>€ 150</a:t>
                      </a:r>
                      <a:endParaRPr lang="nl-NL" sz="180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54" marR="55954" marT="0" marB="0"/>
                </a:tc>
                <a:extLst>
                  <a:ext uri="{0D108BD9-81ED-4DB2-BD59-A6C34878D82A}">
                    <a16:rowId xmlns:a16="http://schemas.microsoft.com/office/drawing/2014/main" val="2321391527"/>
                  </a:ext>
                </a:extLst>
              </a:tr>
              <a:tr h="149210">
                <a:tc>
                  <a:txBody>
                    <a:bodyPr/>
                    <a:lstStyle/>
                    <a:p>
                      <a:endParaRPr lang="nl-NL" sz="1800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54" marR="55954" marT="0" marB="0"/>
                </a:tc>
                <a:tc>
                  <a:txBody>
                    <a:bodyPr/>
                    <a:lstStyle/>
                    <a:p>
                      <a:r>
                        <a:rPr lang="nl-NL" sz="1800">
                          <a:effectLst/>
                        </a:rPr>
                        <a:t>18-07-2022</a:t>
                      </a:r>
                      <a:endParaRPr lang="nl-NL" sz="180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54" marR="55954" marT="0" marB="0"/>
                </a:tc>
                <a:tc>
                  <a:txBody>
                    <a:bodyPr/>
                    <a:lstStyle/>
                    <a:p>
                      <a:r>
                        <a:rPr lang="nl-NL" sz="1800">
                          <a:effectLst/>
                        </a:rPr>
                        <a:t>De Meern </a:t>
                      </a:r>
                      <a:endParaRPr lang="nl-NL" sz="180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54" marR="55954" marT="0" marB="0"/>
                </a:tc>
                <a:tc>
                  <a:txBody>
                    <a:bodyPr/>
                    <a:lstStyle/>
                    <a:p>
                      <a:r>
                        <a:rPr lang="nl-NL" sz="18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nl-NL" sz="180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54" marR="55954" marT="0" marB="0"/>
                </a:tc>
                <a:tc>
                  <a:txBody>
                    <a:bodyPr/>
                    <a:lstStyle/>
                    <a:p>
                      <a:r>
                        <a:rPr lang="nl-NL" sz="1800">
                          <a:effectLst/>
                        </a:rPr>
                        <a:t>X</a:t>
                      </a:r>
                      <a:endParaRPr lang="nl-NL" sz="180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54" marR="55954" marT="0" marB="0"/>
                </a:tc>
                <a:tc gridSpan="2">
                  <a:txBody>
                    <a:bodyPr/>
                    <a:lstStyle/>
                    <a:p>
                      <a:r>
                        <a:rPr lang="nl-NL" sz="18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nl-NL" sz="180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54" marR="55954" marT="0" marB="0"/>
                </a:tc>
                <a:tc hMerge="1">
                  <a:txBody>
                    <a:bodyPr/>
                    <a:lstStyle/>
                    <a:p>
                      <a:endParaRPr lang="nl-NL" sz="180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54" marR="55954" marT="0" marB="0"/>
                </a:tc>
                <a:tc>
                  <a:txBody>
                    <a:bodyPr/>
                    <a:lstStyle/>
                    <a:p>
                      <a:r>
                        <a:rPr lang="nl-NL" sz="1800" dirty="0">
                          <a:effectLst/>
                        </a:rPr>
                        <a:t>€36,10</a:t>
                      </a:r>
                      <a:endParaRPr lang="nl-NL" sz="1800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54" marR="55954" marT="0" marB="0"/>
                </a:tc>
                <a:tc>
                  <a:txBody>
                    <a:bodyPr/>
                    <a:lstStyle/>
                    <a:p>
                      <a:r>
                        <a:rPr lang="nl-NL" sz="1800">
                          <a:effectLst/>
                        </a:rPr>
                        <a:t> </a:t>
                      </a:r>
                      <a:endParaRPr lang="nl-NL" sz="180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54" marR="55954" marT="0" marB="0"/>
                </a:tc>
                <a:extLst>
                  <a:ext uri="{0D108BD9-81ED-4DB2-BD59-A6C34878D82A}">
                    <a16:rowId xmlns:a16="http://schemas.microsoft.com/office/drawing/2014/main" val="2525819058"/>
                  </a:ext>
                </a:extLst>
              </a:tr>
              <a:tr h="149210">
                <a:tc>
                  <a:txBody>
                    <a:bodyPr/>
                    <a:lstStyle/>
                    <a:p>
                      <a:r>
                        <a:rPr lang="nl-NL" sz="1800">
                          <a:effectLst/>
                        </a:rPr>
                        <a:t> </a:t>
                      </a:r>
                      <a:endParaRPr lang="nl-NL" sz="180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54" marR="55954" marT="0" marB="0"/>
                </a:tc>
                <a:tc>
                  <a:txBody>
                    <a:bodyPr/>
                    <a:lstStyle/>
                    <a:p>
                      <a:r>
                        <a:rPr lang="nl-NL" sz="1800">
                          <a:effectLst/>
                        </a:rPr>
                        <a:t> </a:t>
                      </a:r>
                      <a:endParaRPr lang="nl-NL" sz="180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54" marR="55954" marT="0" marB="0"/>
                </a:tc>
                <a:tc>
                  <a:txBody>
                    <a:bodyPr/>
                    <a:lstStyle/>
                    <a:p>
                      <a:r>
                        <a:rPr lang="nl-NL" sz="1800" b="1" dirty="0">
                          <a:effectLst/>
                        </a:rPr>
                        <a:t>Totaal aan gemaakte onkosten</a:t>
                      </a:r>
                      <a:endParaRPr lang="nl-NL" sz="1800" b="1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54" marR="55954" marT="0" marB="0"/>
                </a:tc>
                <a:tc>
                  <a:txBody>
                    <a:bodyPr/>
                    <a:lstStyle/>
                    <a:p>
                      <a:r>
                        <a:rPr lang="nl-NL" sz="1800">
                          <a:effectLst/>
                        </a:rPr>
                        <a:t> </a:t>
                      </a:r>
                      <a:endParaRPr lang="nl-NL" sz="180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54" marR="55954" marT="0" marB="0"/>
                </a:tc>
                <a:tc>
                  <a:txBody>
                    <a:bodyPr/>
                    <a:lstStyle/>
                    <a:p>
                      <a:r>
                        <a:rPr lang="nl-NL" sz="1800">
                          <a:effectLst/>
                        </a:rPr>
                        <a:t> </a:t>
                      </a:r>
                      <a:endParaRPr lang="nl-NL" sz="180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54" marR="55954" marT="0" marB="0"/>
                </a:tc>
                <a:tc gridSpan="2">
                  <a:txBody>
                    <a:bodyPr/>
                    <a:lstStyle/>
                    <a:p>
                      <a:r>
                        <a:rPr lang="nl-NL" sz="1800">
                          <a:effectLst/>
                        </a:rPr>
                        <a:t> </a:t>
                      </a:r>
                      <a:endParaRPr lang="nl-NL" sz="180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54" marR="55954" marT="0" marB="0"/>
                </a:tc>
                <a:tc hMerge="1">
                  <a:txBody>
                    <a:bodyPr/>
                    <a:lstStyle/>
                    <a:p>
                      <a:endParaRPr lang="nl-NL" sz="180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54" marR="55954" marT="0" marB="0"/>
                </a:tc>
                <a:tc>
                  <a:txBody>
                    <a:bodyPr/>
                    <a:lstStyle/>
                    <a:p>
                      <a:r>
                        <a:rPr lang="nl-NL" sz="1800" b="1">
                          <a:solidFill>
                            <a:srgbClr val="FF0000"/>
                          </a:solidFill>
                          <a:effectLst/>
                        </a:rPr>
                        <a:t>€157,60</a:t>
                      </a:r>
                      <a:endParaRPr lang="nl-NL" sz="18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54" marR="55954" marT="0" marB="0"/>
                </a:tc>
                <a:tc>
                  <a:txBody>
                    <a:bodyPr/>
                    <a:lstStyle/>
                    <a:p>
                      <a:r>
                        <a:rPr lang="nl-NL" sz="1800" b="1" dirty="0">
                          <a:solidFill>
                            <a:srgbClr val="FF0000"/>
                          </a:solidFill>
                          <a:effectLst/>
                        </a:rPr>
                        <a:t>€ 450</a:t>
                      </a:r>
                      <a:endParaRPr lang="nl-NL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54" marR="55954" marT="0" marB="0"/>
                </a:tc>
                <a:extLst>
                  <a:ext uri="{0D108BD9-81ED-4DB2-BD59-A6C34878D82A}">
                    <a16:rowId xmlns:a16="http://schemas.microsoft.com/office/drawing/2014/main" val="34546766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49967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4E3771-98CC-1574-B47B-3B4732870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l-NL" dirty="0"/>
              <a:t>Verantwoording 2021-2022 en Begroting 2022-2023</a:t>
            </a:r>
            <a:br>
              <a:rPr lang="nl-NL" dirty="0"/>
            </a:br>
            <a:r>
              <a:rPr lang="nl-NL" b="1" dirty="0">
                <a:solidFill>
                  <a:schemeClr val="bg1"/>
                </a:solidFill>
              </a:rPr>
              <a:t>Begroting 2022-2023</a:t>
            </a:r>
          </a:p>
        </p:txBody>
      </p:sp>
      <p:graphicFrame>
        <p:nvGraphicFramePr>
          <p:cNvPr id="4" name="Tijdelijke aanduiding voor inhoud 3">
            <a:extLst>
              <a:ext uri="{FF2B5EF4-FFF2-40B4-BE49-F238E27FC236}">
                <a16:creationId xmlns:a16="http://schemas.microsoft.com/office/drawing/2014/main" id="{C1D3D51C-1235-1DE6-299C-2199DF47C3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7721675"/>
              </p:ext>
            </p:extLst>
          </p:nvPr>
        </p:nvGraphicFramePr>
        <p:xfrm>
          <a:off x="611560" y="1700808"/>
          <a:ext cx="7560840" cy="3962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3547">
                  <a:extLst>
                    <a:ext uri="{9D8B030D-6E8A-4147-A177-3AD203B41FA5}">
                      <a16:colId xmlns:a16="http://schemas.microsoft.com/office/drawing/2014/main" val="102482784"/>
                    </a:ext>
                  </a:extLst>
                </a:gridCol>
                <a:gridCol w="1546105">
                  <a:extLst>
                    <a:ext uri="{9D8B030D-6E8A-4147-A177-3AD203B41FA5}">
                      <a16:colId xmlns:a16="http://schemas.microsoft.com/office/drawing/2014/main" val="3011465628"/>
                    </a:ext>
                  </a:extLst>
                </a:gridCol>
                <a:gridCol w="4070692">
                  <a:extLst>
                    <a:ext uri="{9D8B030D-6E8A-4147-A177-3AD203B41FA5}">
                      <a16:colId xmlns:a16="http://schemas.microsoft.com/office/drawing/2014/main" val="1296773750"/>
                    </a:ext>
                  </a:extLst>
                </a:gridCol>
                <a:gridCol w="1450496">
                  <a:extLst>
                    <a:ext uri="{9D8B030D-6E8A-4147-A177-3AD203B41FA5}">
                      <a16:colId xmlns:a16="http://schemas.microsoft.com/office/drawing/2014/main" val="963652042"/>
                    </a:ext>
                  </a:extLst>
                </a:gridCol>
              </a:tblGrid>
              <a:tr h="272415">
                <a:tc gridSpan="4">
                  <a:txBody>
                    <a:bodyPr/>
                    <a:lstStyle/>
                    <a:p>
                      <a:pPr algn="ctr"/>
                      <a:r>
                        <a:rPr lang="nl-NL" sz="2000">
                          <a:effectLst/>
                        </a:rPr>
                        <a:t>Begroting Commissie Website 2022-2023</a:t>
                      </a:r>
                      <a:endParaRPr lang="nl-NL" sz="200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3680538"/>
                  </a:ext>
                </a:extLst>
              </a:tr>
              <a:tr h="272415">
                <a:tc>
                  <a:txBody>
                    <a:bodyPr/>
                    <a:lstStyle/>
                    <a:p>
                      <a:r>
                        <a:rPr lang="nl-NL" sz="2000">
                          <a:effectLst/>
                        </a:rPr>
                        <a:t> </a:t>
                      </a:r>
                      <a:endParaRPr lang="nl-NL" sz="200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nl-NL" sz="2000">
                          <a:effectLst/>
                        </a:rPr>
                        <a:t> </a:t>
                      </a:r>
                      <a:endParaRPr lang="nl-NL" sz="200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nl-NL" sz="2000">
                          <a:effectLst/>
                        </a:rPr>
                        <a:t>Kostenpost</a:t>
                      </a:r>
                      <a:endParaRPr lang="nl-NL" sz="200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nl-NL" sz="2000" dirty="0">
                          <a:effectLst/>
                        </a:rPr>
                        <a:t>Begroot:</a:t>
                      </a:r>
                      <a:endParaRPr lang="nl-NL" sz="2000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78756876"/>
                  </a:ext>
                </a:extLst>
              </a:tr>
              <a:tr h="272415">
                <a:tc>
                  <a:txBody>
                    <a:bodyPr/>
                    <a:lstStyle/>
                    <a:p>
                      <a:r>
                        <a:rPr lang="nl-NL" sz="2000" dirty="0">
                          <a:solidFill>
                            <a:schemeClr val="bg1"/>
                          </a:solidFill>
                          <a:effectLst/>
                        </a:rPr>
                        <a:t>A</a:t>
                      </a:r>
                      <a:endParaRPr lang="nl-NL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nl-NL" sz="2000">
                          <a:effectLst/>
                        </a:rPr>
                        <a:t>Bedrijf</a:t>
                      </a:r>
                      <a:endParaRPr lang="nl-NL" sz="200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nl-NL" sz="2000" b="1" dirty="0">
                          <a:solidFill>
                            <a:schemeClr val="bg1"/>
                          </a:solidFill>
                          <a:effectLst/>
                        </a:rPr>
                        <a:t>Websitekosten </a:t>
                      </a:r>
                      <a:endParaRPr lang="nl-NL" sz="20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nl-NL" sz="2000">
                          <a:effectLst/>
                        </a:rPr>
                        <a:t>€ 150</a:t>
                      </a:r>
                      <a:endParaRPr lang="nl-NL" sz="200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0704961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NL" sz="2000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nl-NL" sz="2000">
                          <a:effectLst/>
                        </a:rPr>
                        <a:t>One.com</a:t>
                      </a:r>
                      <a:endParaRPr lang="nl-NL" sz="200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Site Lock Security + Webhosting Pakket Beginner</a:t>
                      </a:r>
                      <a:endParaRPr lang="nl-NL" sz="200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nl-NL" sz="2000">
                          <a:effectLst/>
                        </a:rPr>
                        <a:t>100</a:t>
                      </a:r>
                      <a:endParaRPr lang="nl-NL" sz="200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1988570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NL" sz="2000">
                          <a:effectLst/>
                        </a:rPr>
                        <a:t>2</a:t>
                      </a:r>
                      <a:endParaRPr lang="nl-NL" sz="200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nl-NL" sz="2000">
                          <a:effectLst/>
                        </a:rPr>
                        <a:t>Incomedia</a:t>
                      </a:r>
                      <a:endParaRPr lang="nl-NL" sz="200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Update Software Website X5</a:t>
                      </a:r>
                      <a:endParaRPr lang="nl-NL" sz="200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 </a:t>
                      </a:r>
                      <a:r>
                        <a:rPr lang="nl-NL" sz="2000">
                          <a:effectLst/>
                        </a:rPr>
                        <a:t>50</a:t>
                      </a:r>
                      <a:endParaRPr lang="nl-NL" sz="200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7201604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NL" sz="2000" dirty="0">
                          <a:solidFill>
                            <a:schemeClr val="bg1"/>
                          </a:solidFill>
                          <a:effectLst/>
                        </a:rPr>
                        <a:t>B</a:t>
                      </a:r>
                      <a:endParaRPr lang="nl-NL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>
                          <a:effectLst/>
                        </a:rPr>
                        <a:t>OV</a:t>
                      </a:r>
                      <a:endParaRPr lang="nl-NL" sz="200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nl-NL" sz="2000" b="1" dirty="0">
                          <a:solidFill>
                            <a:schemeClr val="bg1"/>
                          </a:solidFill>
                          <a:effectLst/>
                        </a:rPr>
                        <a:t>Reiskosten</a:t>
                      </a:r>
                      <a:endParaRPr lang="nl-NL" sz="20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nl-NL" sz="2000" kern="1200" dirty="0">
                          <a:effectLst/>
                        </a:rPr>
                        <a:t>€ 150</a:t>
                      </a:r>
                      <a:endParaRPr lang="nl-NL" sz="2000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3488519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NL" sz="2000">
                          <a:effectLst/>
                        </a:rPr>
                        <a:t> </a:t>
                      </a:r>
                      <a:endParaRPr lang="nl-NL" sz="200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nl-NL" sz="2000">
                          <a:effectLst/>
                        </a:rPr>
                        <a:t> </a:t>
                      </a:r>
                      <a:endParaRPr lang="nl-NL" sz="200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nl-NL" sz="2000" cap="all">
                          <a:effectLst/>
                        </a:rPr>
                        <a:t> </a:t>
                      </a:r>
                      <a:endParaRPr lang="nl-NL" sz="200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nl-NL" sz="20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nl-NL" sz="200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9829790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NL" sz="2000">
                          <a:effectLst/>
                        </a:rPr>
                        <a:t> </a:t>
                      </a:r>
                      <a:endParaRPr lang="nl-NL" sz="200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nl-NL" sz="2000">
                          <a:effectLst/>
                        </a:rPr>
                        <a:t> </a:t>
                      </a:r>
                      <a:endParaRPr lang="nl-NL" sz="200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nl-NL" sz="2000" cap="all">
                          <a:effectLst/>
                        </a:rPr>
                        <a:t> </a:t>
                      </a:r>
                      <a:endParaRPr lang="nl-NL" sz="200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nl-NL" sz="20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nl-NL" sz="200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60036199"/>
                  </a:ext>
                </a:extLst>
              </a:tr>
              <a:tr h="264795">
                <a:tc>
                  <a:txBody>
                    <a:bodyPr/>
                    <a:lstStyle/>
                    <a:p>
                      <a:r>
                        <a:rPr lang="nl-NL" sz="2000" dirty="0">
                          <a:solidFill>
                            <a:schemeClr val="bg1"/>
                          </a:solidFill>
                          <a:effectLst/>
                        </a:rPr>
                        <a:t>C</a:t>
                      </a:r>
                      <a:endParaRPr lang="nl-NL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nl-NL" sz="2000">
                          <a:effectLst/>
                        </a:rPr>
                        <a:t>Locatie</a:t>
                      </a:r>
                      <a:endParaRPr lang="nl-NL" sz="200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nl-NL" sz="2000" b="1" dirty="0">
                          <a:solidFill>
                            <a:schemeClr val="bg1"/>
                          </a:solidFill>
                          <a:effectLst/>
                        </a:rPr>
                        <a:t>Vergaderkosten</a:t>
                      </a:r>
                      <a:endParaRPr lang="nl-NL" sz="20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nl-NL" sz="2000" kern="1200">
                          <a:effectLst/>
                        </a:rPr>
                        <a:t>€ 150</a:t>
                      </a:r>
                      <a:endParaRPr lang="nl-NL" sz="200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3859041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NL" sz="2000">
                          <a:effectLst/>
                        </a:rPr>
                        <a:t> </a:t>
                      </a:r>
                      <a:endParaRPr lang="nl-NL" sz="200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nl-NL" sz="2000">
                          <a:effectLst/>
                        </a:rPr>
                        <a:t> </a:t>
                      </a:r>
                      <a:endParaRPr lang="nl-NL" sz="200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nl-NL" sz="2000">
                          <a:effectLst/>
                        </a:rPr>
                        <a:t> </a:t>
                      </a:r>
                      <a:endParaRPr lang="nl-NL" sz="200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nl-NL" sz="2000">
                          <a:effectLst/>
                        </a:rPr>
                        <a:t> </a:t>
                      </a:r>
                      <a:endParaRPr lang="nl-NL" sz="200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0673064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NL" sz="2000">
                          <a:effectLst/>
                        </a:rPr>
                        <a:t> </a:t>
                      </a:r>
                      <a:endParaRPr lang="nl-NL" sz="200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nl-NL" sz="2000">
                          <a:effectLst/>
                        </a:rPr>
                        <a:t> </a:t>
                      </a:r>
                      <a:endParaRPr lang="nl-NL" sz="200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nl-NL" sz="2000">
                          <a:effectLst/>
                        </a:rPr>
                        <a:t> </a:t>
                      </a:r>
                      <a:endParaRPr lang="nl-NL" sz="200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nl-NL" sz="2000">
                          <a:effectLst/>
                        </a:rPr>
                        <a:t> </a:t>
                      </a:r>
                      <a:endParaRPr lang="nl-NL" sz="200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2985593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NL" sz="2000">
                          <a:effectLst/>
                        </a:rPr>
                        <a:t> </a:t>
                      </a:r>
                      <a:endParaRPr lang="nl-NL" sz="200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nl-NL" sz="2000">
                          <a:effectLst/>
                        </a:rPr>
                        <a:t> </a:t>
                      </a:r>
                      <a:endParaRPr lang="nl-NL" sz="200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nl-NL" sz="2000" b="1" dirty="0">
                          <a:solidFill>
                            <a:schemeClr val="bg1"/>
                          </a:solidFill>
                          <a:effectLst/>
                        </a:rPr>
                        <a:t>Totaal Begroot</a:t>
                      </a:r>
                      <a:endParaRPr lang="nl-NL" sz="20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nl-NL" sz="2000" b="1" dirty="0">
                          <a:solidFill>
                            <a:srgbClr val="FF0000"/>
                          </a:solidFill>
                          <a:effectLst/>
                        </a:rPr>
                        <a:t>€ 450</a:t>
                      </a:r>
                      <a:endParaRPr lang="nl-NL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74447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70994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7952" y="-81880"/>
            <a:ext cx="8766048" cy="990600"/>
          </a:xfrm>
        </p:spPr>
        <p:txBody>
          <a:bodyPr>
            <a:noAutofit/>
          </a:bodyPr>
          <a:lstStyle/>
          <a:p>
            <a:r>
              <a:rPr lang="nl-NL" sz="3600" dirty="0"/>
              <a:t> </a:t>
            </a:r>
            <a:r>
              <a:rPr lang="nl-NL" sz="2800" b="1" dirty="0"/>
              <a:t>Webmail en Inlog Ledenpagina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944724"/>
            <a:ext cx="8229600" cy="4968552"/>
          </a:xfrm>
        </p:spPr>
        <p:txBody>
          <a:bodyPr>
            <a:normAutofit/>
          </a:bodyPr>
          <a:lstStyle/>
          <a:p>
            <a:pPr algn="ctr"/>
            <a:r>
              <a:rPr lang="nl-NL" sz="3800" b="1" dirty="0">
                <a:solidFill>
                  <a:srgbClr val="92D050"/>
                </a:solidFill>
              </a:rPr>
              <a:t>Situatie per 4 aug. 2022: </a:t>
            </a:r>
            <a:br>
              <a:rPr lang="nl-NL" sz="3800" b="1" dirty="0">
                <a:solidFill>
                  <a:srgbClr val="92D050"/>
                </a:solidFill>
              </a:rPr>
            </a:br>
            <a:r>
              <a:rPr lang="nl-NL" sz="3800" b="1" dirty="0">
                <a:solidFill>
                  <a:srgbClr val="92D050"/>
                </a:solidFill>
              </a:rPr>
              <a:t>PAT telt135 leden</a:t>
            </a:r>
          </a:p>
          <a:p>
            <a:pPr lvl="1"/>
            <a:r>
              <a:rPr lang="nl-NL" sz="2200" b="1" dirty="0">
                <a:solidFill>
                  <a:srgbClr val="FFFF00"/>
                </a:solidFill>
              </a:rPr>
              <a:t>116</a:t>
            </a:r>
            <a:r>
              <a:rPr lang="nl-NL" sz="2200" dirty="0"/>
              <a:t> Leden met mailadres: </a:t>
            </a:r>
            <a:br>
              <a:rPr lang="nl-NL" sz="2200" dirty="0"/>
            </a:br>
            <a:r>
              <a:rPr lang="nl-NL" sz="2200" dirty="0"/>
              <a:t>deze leden ontvangen de berichten van Bestuur en Commissie Website digitaal.</a:t>
            </a:r>
          </a:p>
          <a:p>
            <a:pPr lvl="1"/>
            <a:r>
              <a:rPr lang="nl-NL" sz="2200" b="1" dirty="0">
                <a:solidFill>
                  <a:srgbClr val="FFFF00"/>
                </a:solidFill>
              </a:rPr>
              <a:t>19</a:t>
            </a:r>
            <a:r>
              <a:rPr lang="nl-NL" sz="2200" dirty="0"/>
              <a:t> Leden zonder mailadres </a:t>
            </a:r>
            <a:br>
              <a:rPr lang="nl-NL" sz="2200" dirty="0"/>
            </a:br>
            <a:r>
              <a:rPr lang="nl-NL" sz="2200" dirty="0"/>
              <a:t>Deze 19 leden ontvangen per post berichten van het bestuur</a:t>
            </a:r>
          </a:p>
          <a:p>
            <a:pPr lvl="1"/>
            <a:r>
              <a:rPr lang="nl-NL" sz="3200" b="1" dirty="0"/>
              <a:t>Toegang Ledenpagina</a:t>
            </a:r>
          </a:p>
          <a:p>
            <a:pPr lvl="1"/>
            <a:r>
              <a:rPr lang="nl-NL" sz="2200" dirty="0"/>
              <a:t>Van de </a:t>
            </a:r>
            <a:r>
              <a:rPr lang="nl-NL" sz="2200" b="1" dirty="0">
                <a:solidFill>
                  <a:srgbClr val="FFFF00"/>
                </a:solidFill>
              </a:rPr>
              <a:t>116 </a:t>
            </a:r>
            <a:r>
              <a:rPr lang="nl-NL" sz="2200" dirty="0"/>
              <a:t>leden met een mailadres hebben slechts </a:t>
            </a:r>
            <a:r>
              <a:rPr lang="nl-NL" sz="2200" b="1" dirty="0">
                <a:solidFill>
                  <a:srgbClr val="FFFF00"/>
                </a:solidFill>
              </a:rPr>
              <a:t>29 </a:t>
            </a:r>
            <a:r>
              <a:rPr lang="nl-NL" sz="2200" dirty="0"/>
              <a:t>leden zich geregistreerd voor de Ledenpagina.</a:t>
            </a:r>
            <a:br>
              <a:rPr lang="nl-NL" sz="2200" dirty="0"/>
            </a:br>
            <a:endParaRPr lang="nl-N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Urban Pop">
  <a:themeElements>
    <a:clrScheme name="Urban Pop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86CE24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F9900"/>
      </a:hlink>
      <a:folHlink>
        <a:srgbClr val="969696"/>
      </a:folHlink>
    </a:clrScheme>
    <a:fontScheme name="Urban Pop">
      <a:maj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TM01859862[[fn=Moderne vlakken]]</Template>
  <TotalTime>1929</TotalTime>
  <Words>651</Words>
  <Application>Microsoft Office PowerPoint</Application>
  <PresentationFormat>Diavoorstelling (4:3)</PresentationFormat>
  <Paragraphs>181</Paragraphs>
  <Slides>13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8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22" baseType="lpstr">
      <vt:lpstr>Arial</vt:lpstr>
      <vt:lpstr>Gill Sans MT</vt:lpstr>
      <vt:lpstr>inherit</vt:lpstr>
      <vt:lpstr>Open Sans</vt:lpstr>
      <vt:lpstr>Times New Roman</vt:lpstr>
      <vt:lpstr>Verdana</vt:lpstr>
      <vt:lpstr>Wingdings</vt:lpstr>
      <vt:lpstr>Wingdings 3</vt:lpstr>
      <vt:lpstr>Urban Pop</vt:lpstr>
      <vt:lpstr>Commissie WEBSITE Kumpulan AKOON</vt:lpstr>
      <vt:lpstr>INHOUD PRESENTATIE</vt:lpstr>
      <vt:lpstr>Terugblik 2019-2022        I</vt:lpstr>
      <vt:lpstr>Terugblik 2019-2022        iI</vt:lpstr>
      <vt:lpstr>Terugblik 2019-2022        Iii </vt:lpstr>
      <vt:lpstr>Bezoekers  website en Facebookpagina</vt:lpstr>
      <vt:lpstr>Verantwoording 2021-2022 en Begroting 2022-2023   Onkostenverantwoording 2021-2022</vt:lpstr>
      <vt:lpstr>Verantwoording 2021-2022 en Begroting 2022-2023 Begroting 2022-2023</vt:lpstr>
      <vt:lpstr> Webmail en Inlog Ledenpagina</vt:lpstr>
      <vt:lpstr>Vervolgacties bestaande onderwerpen </vt:lpstr>
      <vt:lpstr>Acties nieuwe onderwerpen</vt:lpstr>
      <vt:lpstr>Uitbreiding Commissie Website</vt:lpstr>
      <vt:lpstr>Instructiefilmpjes gebruik website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Commissie WEBSITE Kumpulan AKOON</dc:title>
  <dc:creator>HP</dc:creator>
  <cp:lastModifiedBy>Hans Hoogeveen</cp:lastModifiedBy>
  <cp:revision>106</cp:revision>
  <dcterms:created xsi:type="dcterms:W3CDTF">2014-06-11T17:59:53Z</dcterms:created>
  <dcterms:modified xsi:type="dcterms:W3CDTF">2022-08-05T11:36:49Z</dcterms:modified>
</cp:coreProperties>
</file>